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4"/>
  </p:sldMasterIdLst>
  <p:sldIdLst>
    <p:sldId id="256" r:id="rId5"/>
    <p:sldId id="257" r:id="rId6"/>
    <p:sldId id="263" r:id="rId7"/>
    <p:sldId id="258" r:id="rId8"/>
    <p:sldId id="259" r:id="rId9"/>
    <p:sldId id="260" r:id="rId10"/>
    <p:sldId id="261" r:id="rId11"/>
    <p:sldId id="26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640"/>
    <a:srgbClr val="96B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4491FA-1FCC-434A-B9AC-316D9003E222}" v="30" dt="2020-09-23T07:56:48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solidFill>
            <a:srgbClr val="96B8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77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29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6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79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965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3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96B85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00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5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53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02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78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18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71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1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10/1/2020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62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ension-alimentaire.caf.fr/" TargetMode="Externa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ervice-pensionalimentaire.msa.fr/" TargetMode="External"/><Relationship Id="rId5" Type="http://schemas.openxmlformats.org/officeDocument/2006/relationships/hyperlink" Target="https://wwwd.caf.fr/wps/portal/caffr/login/!ut/p/a1/hVDJDoIwEP0WDz2Wjpoo8UYMcYsBoonYiyk4YJNSSKkS_97CxYvLXGZ7y2QYZynjWjxkKaystVB9z2eXOBqv1rsDrKI4nMImnCfHcLkf-8nEAc4OAF8igH_8E-MD5IfClvFS1dlwzTnQ2dQvGTdYoEHj3Y0b36xtFgQIdF3n5aLwCkNAKFXnwgppsCVQYUtbNA-ZuwI1VbLUSKDo1_SukV6xEvraZ9o4hh0-8MnxVreWpW8n1lQpUJ49u2A0egF_7vuh/dl5/d5/L2dBISEvZ0FBIS9nQSEh/#/signature" TargetMode="Externa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FB4A9C-533C-40EF-908E-CD8BD9949C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INTERMEDIATION FINANCIERE </a:t>
            </a:r>
            <a:br>
              <a:rPr lang="fr-FR" dirty="0"/>
            </a:br>
            <a:r>
              <a:rPr lang="fr-FR" sz="3200" dirty="0"/>
              <a:t>LE NOUVEAU SERVICE DE LA CAF ET DE LA MSA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4A1F185-E5B3-4C8A-A0DE-555D0C2E6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5523" y="5246363"/>
            <a:ext cx="2117690" cy="1322104"/>
          </a:xfrm>
          <a:prstGeom prst="rect">
            <a:avLst/>
          </a:prstGeom>
        </p:spPr>
      </p:pic>
      <p:pic>
        <p:nvPicPr>
          <p:cNvPr id="6" name="Image 5" descr="Une image contenant dessin&#10;&#10;Description générée automatiquement">
            <a:extLst>
              <a:ext uri="{FF2B5EF4-FFF2-40B4-BE49-F238E27FC236}">
                <a16:creationId xmlns:a16="http://schemas.microsoft.com/office/drawing/2014/main" id="{33AAFE3E-DFB9-464F-9DA3-EBC322D32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840" y="5243677"/>
            <a:ext cx="1326271" cy="1326271"/>
          </a:xfrm>
          <a:prstGeom prst="rect">
            <a:avLst/>
          </a:prstGeom>
        </p:spPr>
      </p:pic>
      <p:pic>
        <p:nvPicPr>
          <p:cNvPr id="8" name="Image 7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F44714A-3E20-4532-9499-C20B1E5E82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87" r="68945" b="6250"/>
          <a:stretch/>
        </p:blipFill>
        <p:spPr>
          <a:xfrm>
            <a:off x="10715625" y="5245157"/>
            <a:ext cx="1121893" cy="1323312"/>
          </a:xfrm>
          <a:prstGeom prst="rect">
            <a:avLst/>
          </a:prstGeom>
        </p:spPr>
      </p:pic>
      <p:pic>
        <p:nvPicPr>
          <p:cNvPr id="15" name="Image 14" descr="Une image contenant table&#10;&#10;Description générée automatiquement">
            <a:extLst>
              <a:ext uri="{FF2B5EF4-FFF2-40B4-BE49-F238E27FC236}">
                <a16:creationId xmlns:a16="http://schemas.microsoft.com/office/drawing/2014/main" id="{4C48D51A-6C97-4A7F-A580-6DFEBD7CCA0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62" b="5371"/>
          <a:stretch/>
        </p:blipFill>
        <p:spPr>
          <a:xfrm>
            <a:off x="809999" y="174640"/>
            <a:ext cx="2409451" cy="234948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B3A8E9A-6977-4D61-AE2C-C5CEF44AC9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891" y="546782"/>
            <a:ext cx="1858340" cy="173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65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BDC3BA-6E1B-493A-8304-68C1658F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86374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QUELQUES CHIFFRES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31757E8-C0F7-4974-A59C-7E213F24A23A}"/>
              </a:ext>
            </a:extLst>
          </p:cNvPr>
          <p:cNvSpPr txBox="1"/>
          <p:nvPr/>
        </p:nvSpPr>
        <p:spPr>
          <a:xfrm>
            <a:off x="524249" y="2571751"/>
            <a:ext cx="107247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400" dirty="0"/>
              <a:t>En France, </a:t>
            </a:r>
            <a:r>
              <a:rPr lang="fr-FR" sz="2400" dirty="0">
                <a:solidFill>
                  <a:srgbClr val="3E8640"/>
                </a:solidFill>
              </a:rPr>
              <a:t>23 % des familles sont monoparentales</a:t>
            </a:r>
          </a:p>
          <a:p>
            <a:pPr lvl="0"/>
            <a:endParaRPr lang="fr-FR" sz="2400" dirty="0"/>
          </a:p>
          <a:p>
            <a:pPr lvl="0"/>
            <a:r>
              <a:rPr lang="fr-FR" sz="2400" dirty="0">
                <a:solidFill>
                  <a:srgbClr val="3E8640"/>
                </a:solidFill>
              </a:rPr>
              <a:t>426 000 séparations chaque année</a:t>
            </a:r>
            <a:r>
              <a:rPr lang="fr-FR" sz="2400" dirty="0"/>
              <a:t>, dont la moitié concerne des couples avec au moins un enfant mineur (soit 380 000 enfants mineurs concernés par an)</a:t>
            </a:r>
          </a:p>
          <a:p>
            <a:pPr lvl="0"/>
            <a:endParaRPr lang="fr-FR" sz="2400" dirty="0"/>
          </a:p>
          <a:p>
            <a:pPr lvl="0"/>
            <a:r>
              <a:rPr lang="fr-FR" sz="2400" dirty="0"/>
              <a:t>Environ </a:t>
            </a:r>
            <a:r>
              <a:rPr lang="fr-FR" sz="2400" dirty="0">
                <a:solidFill>
                  <a:srgbClr val="3E8640"/>
                </a:solidFill>
              </a:rPr>
              <a:t>900 000 à 1 million de parents bénéficient d’une pension alimentaire</a:t>
            </a:r>
          </a:p>
          <a:p>
            <a:pPr lvl="0"/>
            <a:endParaRPr lang="fr-FR" sz="2400" dirty="0"/>
          </a:p>
          <a:p>
            <a:pPr lvl="0"/>
            <a:r>
              <a:rPr lang="fr-FR" sz="2400" dirty="0">
                <a:solidFill>
                  <a:srgbClr val="3E8640"/>
                </a:solidFill>
              </a:rPr>
              <a:t>Entre 30 et 40% des pensions alimentaires sont totalement ou partiellement impayées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/>
              <a:t>alors qu’elles représentent 18% des ressources des familles monoparentales</a:t>
            </a:r>
          </a:p>
          <a:p>
            <a:endParaRPr lang="fr-FR" sz="2400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05A93E2D-63D1-464D-B715-2ADDA660FCE2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0DC4694-F9A2-437E-B223-3C8710815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F6E87541-0485-4FAC-B05A-26914CAD5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492E0F5B-4449-44D7-AA66-E5106FB462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007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711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Le service public des pensions alimentaires est porté au sein d’une structure dédiée de la Caf et de la MSA : </a:t>
            </a:r>
            <a:r>
              <a:rPr lang="fr-FR" sz="2000" dirty="0">
                <a:solidFill>
                  <a:srgbClr val="3E8640"/>
                </a:solidFill>
              </a:rPr>
              <a:t>l’agence de recouvrement et d’intermédiation des pensions alimentaires </a:t>
            </a:r>
            <a:r>
              <a:rPr lang="fr-FR" sz="2000" dirty="0"/>
              <a:t>(</a:t>
            </a:r>
            <a:r>
              <a:rPr lang="fr-FR" sz="2000" dirty="0" err="1"/>
              <a:t>Aripa</a:t>
            </a:r>
            <a:r>
              <a:rPr lang="fr-FR" sz="2000" dirty="0"/>
              <a:t>)</a:t>
            </a:r>
          </a:p>
          <a:p>
            <a:endParaRPr lang="fr-FR" sz="2000" dirty="0"/>
          </a:p>
          <a:p>
            <a:r>
              <a:rPr lang="fr-FR" sz="2000" dirty="0"/>
              <a:t>Ses missions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Aider les parents à </a:t>
            </a:r>
            <a:r>
              <a:rPr lang="fr-FR" sz="2000" dirty="0">
                <a:solidFill>
                  <a:srgbClr val="3E8640"/>
                </a:solidFill>
              </a:rPr>
              <a:t>calculer le montant </a:t>
            </a:r>
            <a:r>
              <a:rPr lang="fr-FR" sz="2000" dirty="0"/>
              <a:t>de la pension et délivrer gratuitement un </a:t>
            </a:r>
            <a:r>
              <a:rPr lang="fr-FR" sz="2000" dirty="0">
                <a:solidFill>
                  <a:srgbClr val="3E8640"/>
                </a:solidFill>
              </a:rPr>
              <a:t>titre exécutoire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Verser, sous certaines conditions, une </a:t>
            </a:r>
            <a:r>
              <a:rPr lang="fr-FR" sz="2000" dirty="0">
                <a:solidFill>
                  <a:srgbClr val="3E8640"/>
                </a:solidFill>
              </a:rPr>
              <a:t>aide financière </a:t>
            </a:r>
            <a:r>
              <a:rPr lang="fr-FR" sz="2000" dirty="0"/>
              <a:t>aux parents en situation d’isolement : l’allocation de soutien familial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E8640"/>
                </a:solidFill>
              </a:rPr>
              <a:t>Récupérer les pensions impayées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dirty="0"/>
              <a:t>au bénéfice du parent dont la pension alimentaire n’est pas payée (dans la limite des 24 derniers mois)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Devenir </a:t>
            </a:r>
            <a:r>
              <a:rPr lang="fr-FR" sz="2000" dirty="0">
                <a:solidFill>
                  <a:srgbClr val="3E8640"/>
                </a:solidFill>
              </a:rPr>
              <a:t>l’intermédiaire entre les deux parents </a:t>
            </a:r>
            <a:r>
              <a:rPr lang="fr-FR" sz="2000" dirty="0"/>
              <a:t>pour le versement de la pension alimentaire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Informe les parents séparés avec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un site internet : </a:t>
            </a:r>
            <a:r>
              <a:rPr lang="fr-FR" sz="2000" u="sng" dirty="0">
                <a:solidFill>
                  <a:srgbClr val="3E864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www.pension-alimentaire.caf.fr</a:t>
            </a:r>
            <a:endParaRPr lang="fr-FR" sz="2000" u="sng" dirty="0">
              <a:solidFill>
                <a:srgbClr val="3E864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un numéro de téléphone dédié : </a:t>
            </a:r>
            <a:r>
              <a:rPr lang="fr-FR" sz="2000" dirty="0">
                <a:solidFill>
                  <a:srgbClr val="3E8640"/>
                </a:solidFill>
              </a:rPr>
              <a:t>0821.22.22.22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56FCADE0-1E5F-4309-9F9A-17C43228C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3514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LE SERVICE PUBLIC DES PENSIONS ALIMENTAIRES</a:t>
            </a:r>
          </a:p>
        </p:txBody>
      </p:sp>
    </p:spTree>
    <p:extLst>
      <p:ext uri="{BB962C8B-B14F-4D97-AF65-F5344CB8AC3E}">
        <p14:creationId xmlns:p14="http://schemas.microsoft.com/office/powerpoint/2010/main" val="8860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12C26F-80CD-46F6-AF5F-973F8EA95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2371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L’INTERMEDIATION FINANCIERE</a:t>
            </a:r>
            <a:br>
              <a:rPr lang="fr-FR" sz="4400" dirty="0"/>
            </a:br>
            <a:r>
              <a:rPr lang="fr-FR" sz="4400" dirty="0"/>
              <a:t>QU’EST-CE QUE C’EST ?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7119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Depuis le 1</a:t>
            </a:r>
            <a:r>
              <a:rPr lang="fr-FR" sz="2400" baseline="30000" dirty="0"/>
              <a:t>er</a:t>
            </a:r>
            <a:r>
              <a:rPr lang="fr-FR" sz="2400" dirty="0"/>
              <a:t> octobre 2020, la Caf et la MSA (via la structure de l’</a:t>
            </a:r>
            <a:r>
              <a:rPr lang="fr-FR" sz="2400" dirty="0" err="1"/>
              <a:t>Aripa</a:t>
            </a:r>
            <a:r>
              <a:rPr lang="fr-FR" sz="2400" dirty="0"/>
              <a:t>) proposent ce nouveau service aux parents séparés qui sont concernés par la pension alimentaire. </a:t>
            </a:r>
          </a:p>
          <a:p>
            <a:endParaRPr lang="fr-FR" sz="2400" dirty="0"/>
          </a:p>
          <a:p>
            <a:r>
              <a:rPr lang="fr-FR" sz="2400" dirty="0"/>
              <a:t>Les deux organismes peuvent être </a:t>
            </a:r>
            <a:r>
              <a:rPr lang="fr-FR" sz="2400" dirty="0">
                <a:solidFill>
                  <a:srgbClr val="3E8640"/>
                </a:solidFill>
              </a:rPr>
              <a:t>l’intermédiaire entre les deux parents</a:t>
            </a:r>
          </a:p>
          <a:p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fr-FR" sz="2400" dirty="0"/>
              <a:t>ils collectent la pension auprès du parent qui doit la payer (le débiteur)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fr-FR" sz="2400" dirty="0"/>
              <a:t>la versent tous les mois au parent qui doit la recevoir (le créancier)</a:t>
            </a:r>
          </a:p>
        </p:txBody>
      </p:sp>
    </p:spTree>
    <p:extLst>
      <p:ext uri="{BB962C8B-B14F-4D97-AF65-F5344CB8AC3E}">
        <p14:creationId xmlns:p14="http://schemas.microsoft.com/office/powerpoint/2010/main" val="2260839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7119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Ce service est proposé </a:t>
            </a:r>
            <a:r>
              <a:rPr lang="fr-FR" sz="2400" dirty="0">
                <a:solidFill>
                  <a:srgbClr val="3E8640"/>
                </a:solidFill>
              </a:rPr>
              <a:t>uniquement en cas de pension alimentaire non payée ou partiellement payée</a:t>
            </a:r>
          </a:p>
          <a:p>
            <a:endParaRPr lang="fr-FR" sz="2400" dirty="0"/>
          </a:p>
          <a:p>
            <a:r>
              <a:rPr lang="fr-FR" sz="2400" dirty="0"/>
              <a:t>La condition : avoir un titre exécutoire indiquant le montant de la pension </a:t>
            </a:r>
          </a:p>
          <a:p>
            <a:r>
              <a:rPr lang="fr-FR" sz="2400" dirty="0"/>
              <a:t>L’accord de l’autre parent n’est pas nécessaire pour demander l’intermédiation financière.</a:t>
            </a:r>
          </a:p>
          <a:p>
            <a:endParaRPr lang="fr-FR" sz="2400" dirty="0"/>
          </a:p>
          <a:p>
            <a:r>
              <a:rPr lang="fr-FR" sz="2400" dirty="0"/>
              <a:t>Son accès sera étendu à partir du </a:t>
            </a:r>
            <a:r>
              <a:rPr lang="fr-FR" sz="2400" dirty="0">
                <a:solidFill>
                  <a:srgbClr val="3E8640"/>
                </a:solidFill>
              </a:rPr>
              <a:t>1</a:t>
            </a:r>
            <a:r>
              <a:rPr lang="fr-FR" sz="2400" baseline="30000" dirty="0">
                <a:solidFill>
                  <a:srgbClr val="3E8640"/>
                </a:solidFill>
              </a:rPr>
              <a:t>er</a:t>
            </a:r>
            <a:r>
              <a:rPr lang="fr-FR" sz="2400" dirty="0">
                <a:solidFill>
                  <a:srgbClr val="3E8640"/>
                </a:solidFill>
              </a:rPr>
              <a:t> janvier 2021 </a:t>
            </a:r>
            <a:r>
              <a:rPr lang="fr-FR" sz="2400" dirty="0"/>
              <a:t>: tous les parents séparés pourront y accéder, même sans aucun problème d’impayé</a:t>
            </a:r>
          </a:p>
          <a:p>
            <a:r>
              <a:rPr lang="fr-FR" sz="2400" dirty="0"/>
              <a:t>Aucune autre condition que le titre exécutoire ne sera demandée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4E2836E-C06D-4AA1-A420-C51E43DB8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2371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L’INTERMEDIATION FINANCIERE</a:t>
            </a:r>
            <a:br>
              <a:rPr lang="fr-FR" sz="4400" dirty="0"/>
            </a:br>
            <a:r>
              <a:rPr lang="fr-FR" sz="4400" dirty="0"/>
              <a:t>QUI PEUT LA DEMANDER ?</a:t>
            </a:r>
          </a:p>
        </p:txBody>
      </p:sp>
    </p:spTree>
    <p:extLst>
      <p:ext uri="{BB962C8B-B14F-4D97-AF65-F5344CB8AC3E}">
        <p14:creationId xmlns:p14="http://schemas.microsoft.com/office/powerpoint/2010/main" val="262324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7119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3E8640"/>
                </a:solidFill>
              </a:rPr>
              <a:t>Soulager les familles en difficulté </a:t>
            </a:r>
            <a:r>
              <a:rPr lang="fr-FR" sz="2400" dirty="0">
                <a:sym typeface="Wingdings" panose="05000000000000000000" pitchFamily="2" charset="2"/>
              </a:rPr>
              <a:t></a:t>
            </a:r>
            <a:r>
              <a:rPr lang="fr-FR" sz="2400" dirty="0"/>
              <a:t> protéger de manière durable les personnes ayant déjà fait face à un impayé de pension alimentaire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3E8640"/>
                </a:solidFill>
              </a:rPr>
              <a:t>Apporter de la sérénité à toutes les autres </a:t>
            </a:r>
            <a:r>
              <a:rPr lang="fr-FR" sz="2400" dirty="0">
                <a:sym typeface="Wingdings" panose="05000000000000000000" pitchFamily="2" charset="2"/>
              </a:rPr>
              <a:t></a:t>
            </a:r>
            <a:r>
              <a:rPr lang="fr-FR" sz="2400" dirty="0"/>
              <a:t> permettre à tous les parents qui le souhaitent de s’affranchir du souci du paiement de la pension alimentaire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3E8640"/>
                </a:solidFill>
              </a:rPr>
              <a:t>Permettre à l’ensemble des familles de se concentrer sur l’éducation et le développement de leurs enfants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C209D67-A3AC-4063-928C-681FFD061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2371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L’INTERMEDIATION FINANCIERE</a:t>
            </a:r>
            <a:br>
              <a:rPr lang="fr-FR" sz="4400" dirty="0"/>
            </a:br>
            <a:r>
              <a:rPr lang="fr-FR" sz="4400" dirty="0"/>
              <a:t>QUELS SONT SES OBJECTIFS ?</a:t>
            </a:r>
          </a:p>
        </p:txBody>
      </p:sp>
    </p:spTree>
    <p:extLst>
      <p:ext uri="{BB962C8B-B14F-4D97-AF65-F5344CB8AC3E}">
        <p14:creationId xmlns:p14="http://schemas.microsoft.com/office/powerpoint/2010/main" val="252192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71191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2000" dirty="0">
                <a:solidFill>
                  <a:srgbClr val="3E8640"/>
                </a:solidFill>
              </a:rPr>
              <a:t>Pour tous les parents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fr-FR" sz="2000" dirty="0"/>
              <a:t>Prévient et évite des tensions ou conflits avec l’autre parent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fr-FR" sz="2000" dirty="0"/>
              <a:t>Facilite l’éducation et le développement des enfants</a:t>
            </a:r>
          </a:p>
          <a:p>
            <a:pPr fontAlgn="base"/>
            <a:endParaRPr lang="fr-FR" sz="2000" dirty="0">
              <a:solidFill>
                <a:srgbClr val="00B050"/>
              </a:solidFill>
            </a:endParaRPr>
          </a:p>
          <a:p>
            <a:pPr fontAlgn="base"/>
            <a:r>
              <a:rPr lang="fr-FR" sz="2000" dirty="0">
                <a:solidFill>
                  <a:srgbClr val="3E8640"/>
                </a:solidFill>
              </a:rPr>
              <a:t>Pour les parents créanciers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fr-FR" sz="2000" dirty="0"/>
              <a:t>Sécurise chaque mois le versement de la pension alimentaire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fr-FR" sz="2000" dirty="0"/>
              <a:t>Réduit le risque de pension alimentaire impayée ou partiellement payée</a:t>
            </a:r>
          </a:p>
          <a:p>
            <a:pPr fontAlgn="base"/>
            <a:r>
              <a:rPr lang="fr-FR" sz="1400" dirty="0"/>
              <a:t>En cas d’impayé, la Caf demande à l’autre parent de régulariser son paiement rapidement. Si ce n’est pas fait, elle engage gratuitement des procédures adaptées pour récupérer l’ensemble des sommes et les reverser au parent créancier.  </a:t>
            </a:r>
          </a:p>
          <a:p>
            <a:pPr fontAlgn="base"/>
            <a:r>
              <a:rPr lang="fr-FR" sz="2000" dirty="0"/>
              <a:t> </a:t>
            </a:r>
          </a:p>
          <a:p>
            <a:pPr fontAlgn="base"/>
            <a:r>
              <a:rPr lang="fr-FR" sz="2000" dirty="0">
                <a:solidFill>
                  <a:srgbClr val="3E8640"/>
                </a:solidFill>
              </a:rPr>
              <a:t>Pour les parents débiteurs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fr-FR" sz="2000" dirty="0"/>
              <a:t>Sécurise le paiement de la pension. Avec le virement automatique (possible à partir de 2021), plus besoin d’y penser tous les mois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fr-FR" sz="2000" dirty="0"/>
              <a:t>Evite de devoir rembourser une somme importante à l’autre parent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C209D67-A3AC-4063-928C-681FFD061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2371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L’INTERMEDIATION FINANCIERE</a:t>
            </a:r>
            <a:br>
              <a:rPr lang="fr-FR" sz="4400" dirty="0"/>
            </a:br>
            <a:r>
              <a:rPr lang="fr-FR" sz="4400" dirty="0"/>
              <a:t>QUELS SONT SES OBJECTIFS ?</a:t>
            </a:r>
          </a:p>
        </p:txBody>
      </p:sp>
    </p:spTree>
    <p:extLst>
      <p:ext uri="{BB962C8B-B14F-4D97-AF65-F5344CB8AC3E}">
        <p14:creationId xmlns:p14="http://schemas.microsoft.com/office/powerpoint/2010/main" val="3474820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7119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fr-FR" sz="2000" b="1" dirty="0">
                <a:solidFill>
                  <a:srgbClr val="3E8640"/>
                </a:solidFill>
              </a:rPr>
              <a:t>Pour les parents qui ont un dossier de recouvrement des pensions alimentaires en cours</a:t>
            </a:r>
            <a:r>
              <a:rPr lang="fr-FR" sz="2000" dirty="0"/>
              <a:t>, éligible à l’intermédiation financière, la Caf/MSA les contactera</a:t>
            </a:r>
          </a:p>
          <a:p>
            <a:pPr fontAlgn="base"/>
            <a:endParaRPr lang="fr-FR" sz="2000" dirty="0"/>
          </a:p>
          <a:p>
            <a:pPr fontAlgn="base"/>
            <a:r>
              <a:rPr lang="fr-FR" sz="2000" b="1" dirty="0">
                <a:solidFill>
                  <a:srgbClr val="3E8640"/>
                </a:solidFill>
              </a:rPr>
              <a:t>Pour les parents qui n’ont pas encore demandé d’aide au recouvrement des pensions alimentaires</a:t>
            </a:r>
          </a:p>
          <a:p>
            <a:pPr fontAlgn="base"/>
            <a:r>
              <a:rPr lang="fr-FR" sz="2000" dirty="0"/>
              <a:t> </a:t>
            </a:r>
          </a:p>
          <a:p>
            <a:pPr lvl="0" fontAlgn="base"/>
            <a:r>
              <a:rPr lang="fr-FR" sz="2000" dirty="0">
                <a:solidFill>
                  <a:srgbClr val="3E8640"/>
                </a:solidFill>
              </a:rPr>
              <a:t>Les allocataires de la Caf </a:t>
            </a:r>
            <a:r>
              <a:rPr lang="fr-FR" sz="2000" dirty="0"/>
              <a:t>doivent se connecter à l’</a:t>
            </a:r>
            <a:r>
              <a:rPr lang="fr-FR" sz="2000" u="sng" dirty="0">
                <a:hlinkClick r:id="rId5"/>
              </a:rPr>
              <a:t>Espace « Mon Compte » sur le site caf.fr</a:t>
            </a:r>
            <a:r>
              <a:rPr lang="fr-FR" sz="2000" dirty="0"/>
              <a:t> (rubrique Simuler ou demander une prestation), pour compléter une demande en ligne</a:t>
            </a:r>
          </a:p>
          <a:p>
            <a:pPr lvl="0" fontAlgn="base"/>
            <a:endParaRPr lang="fr-FR" sz="2000" b="1" dirty="0"/>
          </a:p>
          <a:p>
            <a:pPr lvl="0" fontAlgn="base"/>
            <a:r>
              <a:rPr lang="fr-FR" sz="2000" dirty="0">
                <a:solidFill>
                  <a:srgbClr val="3E8640"/>
                </a:solidFill>
              </a:rPr>
              <a:t>Les adhérents de la MSA </a:t>
            </a:r>
            <a:r>
              <a:rPr lang="fr-FR" sz="2000" dirty="0"/>
              <a:t>doivent télécharger un </a:t>
            </a:r>
            <a:r>
              <a:rPr lang="fr-FR" sz="2000" u="sng" dirty="0">
                <a:hlinkClick r:id="rId6"/>
              </a:rPr>
              <a:t>formulaire sur le site msa.fr</a:t>
            </a:r>
            <a:endParaRPr lang="fr-FR" sz="2000" dirty="0"/>
          </a:p>
          <a:p>
            <a:pPr fontAlgn="base"/>
            <a:r>
              <a:rPr lang="fr-FR" sz="2000" b="1" dirty="0"/>
              <a:t> </a:t>
            </a:r>
            <a:endParaRPr lang="fr-FR" sz="2000" dirty="0"/>
          </a:p>
          <a:p>
            <a:pPr lvl="0" fontAlgn="base"/>
            <a:r>
              <a:rPr lang="fr-FR" sz="2000" dirty="0">
                <a:solidFill>
                  <a:srgbClr val="3E8640"/>
                </a:solidFill>
              </a:rPr>
              <a:t>Les personnes qui ne sont ni allocataires, ni adhérentes de la MSA </a:t>
            </a:r>
            <a:r>
              <a:rPr lang="fr-FR" sz="2000" dirty="0"/>
              <a:t>doivent télécharger un formulaire sur le site pension-alimentaire.caf.fr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C209D67-A3AC-4063-928C-681FFD061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2371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L’INTERMEDIATION FINANCIERE</a:t>
            </a:r>
            <a:br>
              <a:rPr lang="fr-FR" sz="4400" dirty="0"/>
            </a:br>
            <a:r>
              <a:rPr lang="fr-FR" sz="4400" dirty="0"/>
              <a:t>COMMENT LA DEMANDER ?</a:t>
            </a:r>
          </a:p>
        </p:txBody>
      </p:sp>
    </p:spTree>
    <p:extLst>
      <p:ext uri="{BB962C8B-B14F-4D97-AF65-F5344CB8AC3E}">
        <p14:creationId xmlns:p14="http://schemas.microsoft.com/office/powerpoint/2010/main" val="3272322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7EC4B3-8F9F-494B-AB90-AA72D82E6797}"/>
              </a:ext>
            </a:extLst>
          </p:cNvPr>
          <p:cNvGrpSpPr/>
          <p:nvPr/>
        </p:nvGrpSpPr>
        <p:grpSpPr>
          <a:xfrm>
            <a:off x="9629774" y="6060873"/>
            <a:ext cx="2455393" cy="665862"/>
            <a:chOff x="6946840" y="5243677"/>
            <a:chExt cx="4890678" cy="1326271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C1ADA24-7F99-4B59-83B1-7D88BD2A4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5523" y="5246363"/>
              <a:ext cx="2117690" cy="1322104"/>
            </a:xfrm>
            <a:prstGeom prst="rect">
              <a:avLst/>
            </a:prstGeom>
          </p:spPr>
        </p:pic>
        <p:pic>
          <p:nvPicPr>
            <p:cNvPr id="6" name="Image 5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10F70A8-F41A-4ECB-85A2-F892AEA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6840" y="5243677"/>
              <a:ext cx="1326271" cy="1326271"/>
            </a:xfrm>
            <a:prstGeom prst="rect">
              <a:avLst/>
            </a:prstGeom>
          </p:spPr>
        </p:pic>
        <p:pic>
          <p:nvPicPr>
            <p:cNvPr id="7" name="Image 6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DFB2CAA3-C740-42CF-96D9-F18EEB4CF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87" r="68945" b="6250"/>
            <a:stretch/>
          </p:blipFill>
          <p:spPr>
            <a:xfrm>
              <a:off x="10715625" y="5245157"/>
              <a:ext cx="1121893" cy="1323312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9CECD4E9-B5EE-4D28-B067-78D1912331B0}"/>
              </a:ext>
            </a:extLst>
          </p:cNvPr>
          <p:cNvSpPr txBox="1"/>
          <p:nvPr/>
        </p:nvSpPr>
        <p:spPr>
          <a:xfrm>
            <a:off x="434081" y="2459504"/>
            <a:ext cx="1082446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Démarches administratives, aspects financiers, éducation des enfants, résidence alternée, relations ou conflits à gérer avec l’ex-conjoint(e)… nombreuses sont les préoccupations des couples qui se séparent. </a:t>
            </a:r>
          </a:p>
          <a:p>
            <a:r>
              <a:rPr lang="fr-FR" sz="2000" dirty="0"/>
              <a:t>Pour répondre à leurs besoins, la Caf développe une offre globale qui combine un soutien financier et un accompagnement qui sera généralisée le 1</a:t>
            </a:r>
            <a:r>
              <a:rPr lang="fr-FR" sz="2000" baseline="30000" dirty="0"/>
              <a:t>er</a:t>
            </a:r>
            <a:r>
              <a:rPr lang="fr-FR" sz="2000" dirty="0"/>
              <a:t> janvier 2021.</a:t>
            </a:r>
          </a:p>
          <a:p>
            <a:endParaRPr lang="fr-FR" sz="2000" dirty="0"/>
          </a:p>
          <a:p>
            <a:r>
              <a:rPr lang="fr-FR" sz="2000" dirty="0"/>
              <a:t>Ses objectifs</a:t>
            </a:r>
          </a:p>
          <a:p>
            <a:pPr marL="342900" lvl="0" indent="-342900" eaLnBrk="0" fontAlgn="base" hangingPunct="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E8640"/>
                </a:solidFill>
              </a:rPr>
              <a:t>Mieux orienter l’usager </a:t>
            </a:r>
            <a:r>
              <a:rPr lang="fr-FR" sz="2000" dirty="0"/>
              <a:t>vers les canaux de contacts les plus adaptés à sa situation et à ses besoins (caf.fr, n° de téléphone Aripa, rendez-vous personnalisé ou un partenaire de la Caf…)</a:t>
            </a:r>
          </a:p>
          <a:p>
            <a:pPr marL="342900" lvl="0" indent="-342900" eaLnBrk="0" fontAlgn="base" hangingPunct="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E8640"/>
                </a:solidFill>
              </a:rPr>
              <a:t>Favoriser l’accès aux droits </a:t>
            </a:r>
            <a:r>
              <a:rPr lang="fr-FR" sz="2000" dirty="0"/>
              <a:t>et mieux coordonner les services aux usagers</a:t>
            </a:r>
          </a:p>
          <a:p>
            <a:pPr marL="342900" indent="-342900" eaLnBrk="0" fontAlgn="base" hangingPunct="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rgbClr val="3E8640"/>
                </a:solidFill>
              </a:rPr>
              <a:t>Accompagner l’usager </a:t>
            </a:r>
            <a:r>
              <a:rPr lang="fr-FR" sz="2000" dirty="0"/>
              <a:t>tout au long de sa relation avec la Caf et fluidifier ses démarches</a:t>
            </a:r>
          </a:p>
          <a:p>
            <a:pPr marL="342900" lvl="0" indent="-342900" eaLnBrk="0" fontAlgn="base" hangingPunct="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C209D67-A3AC-4063-928C-681FFD061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623718"/>
            <a:ext cx="10571998" cy="970450"/>
          </a:xfrm>
        </p:spPr>
        <p:txBody>
          <a:bodyPr anchor="ctr" anchorCtr="0"/>
          <a:lstStyle/>
          <a:p>
            <a:r>
              <a:rPr lang="fr-FR" sz="4400" dirty="0"/>
              <a:t>AU-DELA DES PENSIONS ALIMENTAIRES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268BEBD-2377-4CDC-8EB0-560802020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7390" y="5964260"/>
            <a:ext cx="3482610" cy="829594"/>
          </a:xfrm>
          <a:prstGeom prst="rect">
            <a:avLst/>
          </a:prstGeom>
        </p:spPr>
      </p:pic>
      <p:pic>
        <p:nvPicPr>
          <p:cNvPr id="11" name="Image 10" descr="Une image contenant signe&#10;&#10;Description générée automatiquement">
            <a:extLst>
              <a:ext uri="{FF2B5EF4-FFF2-40B4-BE49-F238E27FC236}">
                <a16:creationId xmlns:a16="http://schemas.microsoft.com/office/drawing/2014/main" id="{DF4343AB-EB92-4953-B724-B72041522C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89" y="5833489"/>
            <a:ext cx="1043561" cy="104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330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is">
  <a:themeElements>
    <a:clrScheme name="Concis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Concis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55A2390A71B340B3CF717C40A0320A" ma:contentTypeVersion="12" ma:contentTypeDescription="Crée un document." ma:contentTypeScope="" ma:versionID="66d5806645bd9a9b9c4089856ae6554b">
  <xsd:schema xmlns:xsd="http://www.w3.org/2001/XMLSchema" xmlns:xs="http://www.w3.org/2001/XMLSchema" xmlns:p="http://schemas.microsoft.com/office/2006/metadata/properties" xmlns:ns3="971c79c8-6718-4ffa-9642-f792ba169f0f" xmlns:ns4="fefe5262-b61f-4547-8e16-be294fcff9aa" targetNamespace="http://schemas.microsoft.com/office/2006/metadata/properties" ma:root="true" ma:fieldsID="f443df53ea11ef5df76ef1e73c18321f" ns3:_="" ns4:_="">
    <xsd:import namespace="971c79c8-6718-4ffa-9642-f792ba169f0f"/>
    <xsd:import namespace="fefe5262-b61f-4547-8e16-be294fcff9a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c79c8-6718-4ffa-9642-f792ba169f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fe5262-b61f-4547-8e16-be294fcff9a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2EBF5E-1C39-4B7C-AC4C-DE6AA47FB1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41E337-F6FB-4674-9315-669967273DCC}">
  <ds:schemaRefs>
    <ds:schemaRef ds:uri="971c79c8-6718-4ffa-9642-f792ba169f0f"/>
    <ds:schemaRef ds:uri="http://purl.org/dc/terms/"/>
    <ds:schemaRef ds:uri="http://schemas.microsoft.com/office/2006/documentManagement/types"/>
    <ds:schemaRef ds:uri="http://schemas.microsoft.com/office/infopath/2007/PartnerControls"/>
    <ds:schemaRef ds:uri="fefe5262-b61f-4547-8e16-be294fcff9aa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46DDC7E-2733-41CB-AD7A-26D0942F6B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1c79c8-6718-4ffa-9642-f792ba169f0f"/>
    <ds:schemaRef ds:uri="fefe5262-b61f-4547-8e16-be294fcff9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TM03457503[[fn=Concis]]</Template>
  <TotalTime>193</TotalTime>
  <Words>843</Words>
  <Application>Microsoft Office PowerPoint</Application>
  <PresentationFormat>Grand écran</PresentationFormat>
  <Paragraphs>73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Wingdings 2</vt:lpstr>
      <vt:lpstr>Concis</vt:lpstr>
      <vt:lpstr>INTERMEDIATION FINANCIERE  LE NOUVEAU SERVICE DE LA CAF ET DE LA MSA</vt:lpstr>
      <vt:lpstr>QUELQUES CHIFFRES</vt:lpstr>
      <vt:lpstr>LE SERVICE PUBLIC DES PENSIONS ALIMENTAIRES</vt:lpstr>
      <vt:lpstr>L’INTERMEDIATION FINANCIERE QU’EST-CE QUE C’EST ?</vt:lpstr>
      <vt:lpstr>L’INTERMEDIATION FINANCIERE QUI PEUT LA DEMANDER ?</vt:lpstr>
      <vt:lpstr>L’INTERMEDIATION FINANCIERE QUELS SONT SES OBJECTIFS ?</vt:lpstr>
      <vt:lpstr>L’INTERMEDIATION FINANCIERE QUELS SONT SES OBJECTIFS ?</vt:lpstr>
      <vt:lpstr>L’INTERMEDIATION FINANCIERE COMMENT LA DEMANDER ?</vt:lpstr>
      <vt:lpstr>AU-DELA DES PENSIONS ALIMENTAIRES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LORIDAN 755</dc:creator>
  <cp:lastModifiedBy>Audrey LARRAGA 920</cp:lastModifiedBy>
  <cp:revision>5</cp:revision>
  <cp:lastPrinted>2020-10-01T13:02:46Z</cp:lastPrinted>
  <dcterms:created xsi:type="dcterms:W3CDTF">2020-09-21T12:26:34Z</dcterms:created>
  <dcterms:modified xsi:type="dcterms:W3CDTF">2020-10-01T13:03:09Z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0x0101002E55A2390A71B340B3CF717C40A0320A</vt:lpwstr>
  </property>
</Properties>
</file>