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531"/>
    <a:srgbClr val="134D26"/>
    <a:srgbClr val="99CC00"/>
    <a:srgbClr val="6EA92D"/>
    <a:srgbClr val="FFFFFF"/>
    <a:srgbClr val="E6E6E6"/>
    <a:srgbClr val="CE3A48"/>
    <a:srgbClr val="B5536F"/>
    <a:srgbClr val="33CC33"/>
    <a:srgbClr val="6DC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0063B-8476-4B0F-94E9-42486686E73A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53664-5A3A-48D8-A4C8-779E1F161AA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483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53664-5A3A-48D8-A4C8-779E1F161AA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811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53664-5A3A-48D8-A4C8-779E1F161AAB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839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86FC57-496C-43D8-894F-3FE30C90E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F071783-78D4-4597-9D47-2F4C88078D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4FEDBB-A01B-4CA5-B12B-CDCC8FEB1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476542-EF29-4BBF-8343-6F5D1E3D4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65625C-22E2-485C-A218-2BCB2C938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358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8D9796-9B75-4007-90F5-0E4ECB766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F7EA2E-747D-49B8-B1A5-51A6D4C05C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182EC8-FA2C-45A2-BECA-A95EC301E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2E6B6D-0B7A-4B5F-A6E2-1D1C65AD2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CDED71-E5D4-4849-8AF8-06905A595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198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5BB29A6-2FB9-4064-B4D5-83385F7C97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E87EC46-9B20-4EF2-B268-EF42318959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02BE93-2C74-4D53-93A2-4A6DED1A2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CD32ED-12B9-4B43-BB26-D89132D5B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FCC2F5-423B-4602-98F8-FE42348B4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3469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70D32C-5A72-4D9F-82C3-9DC726512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96786D-98E9-499D-A205-F9EB78D9F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A0BE47-BEAD-4653-BF1C-4F963383B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3EC61C-D48D-4A4E-8183-A703F33EA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F30E31-4C8A-4211-A456-5F9B65C14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6311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069E12-2CAF-4FC1-B70A-197A31647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3DCA3C-5832-4786-A1F4-DBD310379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098221-52D2-4637-B4BE-C117C6BB0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78E386-3C8D-492F-AD90-178BE1BC5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A6BE12-2987-4F38-B1B3-62EF79B53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8796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296EF9-F920-445B-9065-95828C9F6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6E1524-278F-437E-B6AA-9E671BD89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ACE82B0-DCFE-4ABC-95F4-922A4ADDA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937022-97B7-4F9D-BBE4-B11A2292C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7023DF6-3371-4B25-B006-3CE0ED860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72C1447-9BCD-4F3F-9051-75E53891C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2083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C26328-FFF3-403C-AD5D-5FB0F579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3398C7-3437-4A7E-8F7D-2567B9907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CC457BB-8CB5-492D-B9E2-79B9452FA6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B8EEABE-9080-408F-AE8F-9DBBE2C49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0BA2515-292C-446B-AA8B-544A2E1939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66A2D06-8210-4464-BF71-E58288422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590E677-0640-44B3-BC45-6104BC632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9D64C0-C134-4152-9BD6-ADA1FA751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5566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21F0CB-E8D5-4A0E-867A-FEC76C541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F40879A-D6A7-41BA-854C-D87881E52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6E50DD5-6074-4CE9-9A98-4B7678986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CE96E67-B018-4B74-A454-AA25CBDC0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968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3049852-2F39-4FB8-8BD9-F5309CC61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71E026-7E8E-41AD-9C20-6EC983C3F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82F40A-DB08-4C72-B32F-EA76F3E1A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631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0773C4-41B0-4F11-BA43-537DDADD0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02E24B-7212-42BC-B402-314B698E0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578C3A-E3E0-4AB6-BAFE-E4004EEAA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411F168-A6AA-41F5-A715-EAF8D26D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D0C80B0-DB2B-48F7-99CA-A7F91893F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502C72-2035-4F15-B45A-75A23ED21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106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75ABD0-CF67-434E-B01B-4C731680A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403EF87-E1E4-4B62-B579-1B280EBD60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4A8E7F0-E9A5-4A0E-8601-A68DC24CB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79EF41-92C7-429B-BF2B-CA97D9506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579977-5B99-4D23-8591-39E03BB74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C4C29D-D9D5-4967-83CD-AB722FEDA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631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9313573-D818-4082-B99C-22B789DA1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495D8F-C47B-4433-A683-C10515095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4BF9A3-A456-49B5-8E01-176C423235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F153B-0A7E-48BA-A5EA-4D2907CB180B}" type="datetimeFigureOut">
              <a:rPr lang="fr-FR" smtClean="0"/>
              <a:t>26/10/2020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F1D7F0-E594-45D6-828C-ED5659249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7965B5-B163-4D0D-B04C-5375DF6BE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80FEF-2602-4F90-8260-E7A30C217E5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30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f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microsoft.com/office/2007/relationships/hdphoto" Target="../media/hdphoto2.wdp"/><Relationship Id="rId5" Type="http://schemas.microsoft.com/office/2007/relationships/hdphoto" Target="../media/hdphoto1.wdp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4DA93-CF41-47CD-AE7E-EA776D4AF66B}"/>
              </a:ext>
            </a:extLst>
          </p:cNvPr>
          <p:cNvSpPr/>
          <p:nvPr/>
        </p:nvSpPr>
        <p:spPr>
          <a:xfrm>
            <a:off x="-10886" y="2506"/>
            <a:ext cx="12192000" cy="6164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 : coins arrondis 45">
            <a:extLst>
              <a:ext uri="{FF2B5EF4-FFF2-40B4-BE49-F238E27FC236}">
                <a16:creationId xmlns:a16="http://schemas.microsoft.com/office/drawing/2014/main" id="{BAFE9143-7DC0-467E-84BD-CD33C129AC61}"/>
              </a:ext>
            </a:extLst>
          </p:cNvPr>
          <p:cNvSpPr/>
          <p:nvPr/>
        </p:nvSpPr>
        <p:spPr>
          <a:xfrm>
            <a:off x="7609394" y="4412000"/>
            <a:ext cx="4079633" cy="2095979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fr-FR" sz="1200" dirty="0">
                <a:solidFill>
                  <a:srgbClr val="002060"/>
                </a:solidFill>
              </a:rPr>
              <a:t>Lors d’un partage de charge d’enfant dans le cadre d’une résidence alternée, les prestations peuvent être versées à </a:t>
            </a:r>
            <a:r>
              <a:rPr lang="fr-FR" sz="1200" b="1" dirty="0">
                <a:solidFill>
                  <a:srgbClr val="002060"/>
                </a:solidFill>
              </a:rPr>
              <a:t>l'un ou l'autre </a:t>
            </a:r>
            <a:r>
              <a:rPr lang="fr-FR" sz="1200" dirty="0">
                <a:solidFill>
                  <a:srgbClr val="002060"/>
                </a:solidFill>
              </a:rPr>
              <a:t>des 2 parents (selon leur choix). </a:t>
            </a:r>
          </a:p>
          <a:p>
            <a:pPr algn="just"/>
            <a:r>
              <a:rPr lang="fr-FR" sz="1200" b="1" dirty="0">
                <a:solidFill>
                  <a:srgbClr val="002060"/>
                </a:solidFill>
              </a:rPr>
              <a:t>Seules</a:t>
            </a:r>
            <a:r>
              <a:rPr lang="fr-FR" sz="1200" dirty="0">
                <a:solidFill>
                  <a:srgbClr val="002060"/>
                </a:solidFill>
              </a:rPr>
              <a:t> </a:t>
            </a:r>
            <a:r>
              <a:rPr lang="fr-FR" sz="1200" b="1" dirty="0">
                <a:solidFill>
                  <a:srgbClr val="002060"/>
                </a:solidFill>
              </a:rPr>
              <a:t>les Allocations familiales et les majorations </a:t>
            </a:r>
            <a:r>
              <a:rPr lang="fr-FR" sz="1200" dirty="0">
                <a:solidFill>
                  <a:srgbClr val="002060"/>
                </a:solidFill>
              </a:rPr>
              <a:t>peuvent être éventuellement partagées entre les 2 parents.</a:t>
            </a:r>
          </a:p>
          <a:p>
            <a:endParaRPr lang="fr-FR" sz="1000" dirty="0">
              <a:solidFill>
                <a:srgbClr val="002060"/>
              </a:solidFill>
            </a:endParaRPr>
          </a:p>
          <a:p>
            <a:endParaRPr lang="fr-FR" sz="1000" dirty="0">
              <a:solidFill>
                <a:srgbClr val="002060"/>
              </a:solidFill>
            </a:endParaRPr>
          </a:p>
          <a:p>
            <a:pPr lvl="1"/>
            <a:r>
              <a:rPr lang="fr-FR" sz="1000" dirty="0">
                <a:solidFill>
                  <a:srgbClr val="002060"/>
                </a:solidFill>
              </a:rPr>
              <a:t>Le choix du parent allocataire doit être fait d’un commun accord entre les deux parents et ne peut être remis en cause pendant 1 an.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FCD81789-F4E4-4C06-A0A0-A391D8C4965C}"/>
              </a:ext>
            </a:extLst>
          </p:cNvPr>
          <p:cNvSpPr/>
          <p:nvPr/>
        </p:nvSpPr>
        <p:spPr>
          <a:xfrm>
            <a:off x="3798550" y="4413616"/>
            <a:ext cx="3605994" cy="1046373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801" dirty="0">
              <a:solidFill>
                <a:srgbClr val="002060"/>
              </a:solidFill>
            </a:endParaRP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9BFF4588-90D4-44D4-9634-A8B1734E2B6A}"/>
              </a:ext>
            </a:extLst>
          </p:cNvPr>
          <p:cNvSpPr/>
          <p:nvPr/>
        </p:nvSpPr>
        <p:spPr>
          <a:xfrm>
            <a:off x="80549" y="4412000"/>
            <a:ext cx="3585495" cy="2095979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51E512-794C-48D2-986F-473D0135053F}"/>
              </a:ext>
            </a:extLst>
          </p:cNvPr>
          <p:cNvSpPr/>
          <p:nvPr/>
        </p:nvSpPr>
        <p:spPr>
          <a:xfrm>
            <a:off x="811659" y="279124"/>
            <a:ext cx="10764000" cy="523220"/>
          </a:xfrm>
          <a:prstGeom prst="rect">
            <a:avLst/>
          </a:prstGeom>
          <a:solidFill>
            <a:srgbClr val="76B531"/>
          </a:solidFill>
        </p:spPr>
        <p:txBody>
          <a:bodyPr wrap="square">
            <a:spAutoFit/>
          </a:bodyPr>
          <a:lstStyle/>
          <a:p>
            <a:pPr algn="ctr"/>
            <a:r>
              <a:rPr lang="fr-FR" altLang="fr-FR" sz="2800" dirty="0">
                <a:solidFill>
                  <a:schemeClr val="bg1"/>
                </a:solidFill>
                <a:ea typeface="Arial" panose="020B0604020202020204" pitchFamily="34" charset="0"/>
                <a:cs typeface="DejaVu Sans" panose="020B0603030804020204" pitchFamily="34" charset="0"/>
              </a:rPr>
              <a:t>Comment accompagner l’usager pour bien déclarer ?</a:t>
            </a:r>
            <a:r>
              <a:rPr lang="fr-FR" altLang="fr-FR" sz="2800" dirty="0">
                <a:solidFill>
                  <a:srgbClr val="002060"/>
                </a:solidFill>
                <a:ea typeface="Arial" panose="020B0604020202020204" pitchFamily="34" charset="0"/>
                <a:cs typeface="DejaVu Sans" panose="020B0603030804020204" pitchFamily="34" charset="0"/>
              </a:rPr>
              <a:t> </a:t>
            </a:r>
            <a:endParaRPr lang="fr-FR" sz="2800" dirty="0">
              <a:solidFill>
                <a:srgbClr val="002060"/>
              </a:solidFill>
            </a:endParaRPr>
          </a:p>
        </p:txBody>
      </p:sp>
      <p:sp>
        <p:nvSpPr>
          <p:cNvPr id="16" name="Flèche : chevron 15">
            <a:extLst>
              <a:ext uri="{FF2B5EF4-FFF2-40B4-BE49-F238E27FC236}">
                <a16:creationId xmlns:a16="http://schemas.microsoft.com/office/drawing/2014/main" id="{11F138CF-FD92-4A8D-8383-8F29F3B3C503}"/>
              </a:ext>
            </a:extLst>
          </p:cNvPr>
          <p:cNvSpPr/>
          <p:nvPr/>
        </p:nvSpPr>
        <p:spPr>
          <a:xfrm>
            <a:off x="7505367" y="3463842"/>
            <a:ext cx="4565637" cy="895543"/>
          </a:xfrm>
          <a:prstGeom prst="chevron">
            <a:avLst/>
          </a:prstGeom>
          <a:solidFill>
            <a:srgbClr val="76B531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727682"/>
              <a:satOff val="-41964"/>
              <a:lumOff val="4314"/>
              <a:alphaOff val="0"/>
            </a:schemeClr>
          </a:fillRef>
          <a:effectRef idx="0">
            <a:schemeClr val="accent2">
              <a:hueOff val="-727682"/>
              <a:satOff val="-41964"/>
              <a:lumOff val="431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 defTabSz="20447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altLang="fr-FR" sz="1400" b="1" dirty="0" bmk="">
                <a:solidFill>
                  <a:schemeClr val="bg1"/>
                </a:solidFill>
                <a:ea typeface="Arial" panose="020B0604020202020204" pitchFamily="34" charset="0"/>
              </a:rPr>
              <a:t>Que se passe-t-il en cas de résidence alternée ?</a:t>
            </a:r>
          </a:p>
        </p:txBody>
      </p:sp>
      <p:sp>
        <p:nvSpPr>
          <p:cNvPr id="19" name="Flèche : chevron 18">
            <a:extLst>
              <a:ext uri="{FF2B5EF4-FFF2-40B4-BE49-F238E27FC236}">
                <a16:creationId xmlns:a16="http://schemas.microsoft.com/office/drawing/2014/main" id="{67E13AE3-D1B5-4B54-AEA8-E128963B4DFA}"/>
              </a:ext>
            </a:extLst>
          </p:cNvPr>
          <p:cNvSpPr/>
          <p:nvPr/>
        </p:nvSpPr>
        <p:spPr>
          <a:xfrm>
            <a:off x="3442710" y="3463844"/>
            <a:ext cx="4500000" cy="900000"/>
          </a:xfrm>
          <a:prstGeom prst="chevron">
            <a:avLst/>
          </a:prstGeom>
          <a:solidFill>
            <a:srgbClr val="76B531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727682"/>
              <a:satOff val="-41964"/>
              <a:lumOff val="4314"/>
              <a:alphaOff val="0"/>
            </a:schemeClr>
          </a:fillRef>
          <a:effectRef idx="0">
            <a:schemeClr val="accent2">
              <a:hueOff val="-727682"/>
              <a:satOff val="-41964"/>
              <a:lumOff val="431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 defTabSz="2044726">
              <a:spcBef>
                <a:spcPct val="0"/>
              </a:spcBef>
            </a:pPr>
            <a:r>
              <a:rPr lang="fr-FR" altLang="fr-FR" sz="1400" b="1" dirty="0" bmk="">
                <a:solidFill>
                  <a:schemeClr val="bg1"/>
                </a:solidFill>
                <a:ea typeface="Arial" panose="020B0604020202020204" pitchFamily="34" charset="0"/>
              </a:rPr>
              <a:t>Que se passe-t-il lorsqu’un enfant devient lui-même allocataire ?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D3DF390-FF27-476B-9D69-56CBADFB7BFB}"/>
              </a:ext>
            </a:extLst>
          </p:cNvPr>
          <p:cNvSpPr/>
          <p:nvPr/>
        </p:nvSpPr>
        <p:spPr>
          <a:xfrm>
            <a:off x="73378" y="3929133"/>
            <a:ext cx="3369332" cy="4732763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80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Flèche : chevron 6">
            <a:extLst>
              <a:ext uri="{FF2B5EF4-FFF2-40B4-BE49-F238E27FC236}">
                <a16:creationId xmlns:a16="http://schemas.microsoft.com/office/drawing/2014/main" id="{FA54CB54-00D6-4643-8699-54AF5EB4CEFB}"/>
              </a:ext>
            </a:extLst>
          </p:cNvPr>
          <p:cNvSpPr/>
          <p:nvPr/>
        </p:nvSpPr>
        <p:spPr>
          <a:xfrm>
            <a:off x="73378" y="3463842"/>
            <a:ext cx="3816000" cy="900000"/>
          </a:xfrm>
          <a:prstGeom prst="chevron">
            <a:avLst/>
          </a:prstGeom>
          <a:solidFill>
            <a:srgbClr val="76B531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1455363"/>
              <a:satOff val="-83928"/>
              <a:lumOff val="8628"/>
              <a:alphaOff val="0"/>
            </a:schemeClr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fr-FR" sz="1400" b="1" dirty="0">
                <a:solidFill>
                  <a:schemeClr val="bg1"/>
                </a:solidFill>
              </a:rPr>
              <a:t>Que se passe-t-il quand un enfant travaille ?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D8311F-6657-4B86-A88D-F8E5CE4A7D31}"/>
              </a:ext>
            </a:extLst>
          </p:cNvPr>
          <p:cNvSpPr/>
          <p:nvPr/>
        </p:nvSpPr>
        <p:spPr>
          <a:xfrm>
            <a:off x="6471" y="359276"/>
            <a:ext cx="798732" cy="362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rgbClr val="002060"/>
                </a:solidFill>
              </a:rPr>
              <a:t>Charge d’enfant</a:t>
            </a:r>
          </a:p>
        </p:txBody>
      </p:sp>
      <p:pic>
        <p:nvPicPr>
          <p:cNvPr id="18" name="Image 17" descr="Une image contenant dessin&#10;&#10;Description générée automatiquement">
            <a:extLst>
              <a:ext uri="{FF2B5EF4-FFF2-40B4-BE49-F238E27FC236}">
                <a16:creationId xmlns:a16="http://schemas.microsoft.com/office/drawing/2014/main" id="{A2CEB42B-3BF0-4134-B6E8-0CFCA54D244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8" y="1410176"/>
            <a:ext cx="1235189" cy="1198800"/>
          </a:xfrm>
          <a:prstGeom prst="rect">
            <a:avLst/>
          </a:prstGeom>
        </p:spPr>
      </p:pic>
      <p:sp>
        <p:nvSpPr>
          <p:cNvPr id="23" name="Phylactère : pensées 22">
            <a:extLst>
              <a:ext uri="{FF2B5EF4-FFF2-40B4-BE49-F238E27FC236}">
                <a16:creationId xmlns:a16="http://schemas.microsoft.com/office/drawing/2014/main" id="{227A31A4-2346-4CC3-9F3D-71609CC6FCCE}"/>
              </a:ext>
            </a:extLst>
          </p:cNvPr>
          <p:cNvSpPr/>
          <p:nvPr/>
        </p:nvSpPr>
        <p:spPr>
          <a:xfrm>
            <a:off x="1478215" y="1220866"/>
            <a:ext cx="1810909" cy="1266843"/>
          </a:xfrm>
          <a:prstGeom prst="cloudCallout">
            <a:avLst>
              <a:gd name="adj1" fmla="val -69136"/>
              <a:gd name="adj2" fmla="val 1958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rgbClr val="002060"/>
                </a:solidFill>
              </a:rPr>
              <a:t>Qu’est ce qu’un enfant à charge pour la caf ?</a:t>
            </a:r>
          </a:p>
        </p:txBody>
      </p: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C8462B8C-CB85-4C9D-9F0E-E7567AE4CF5D}"/>
              </a:ext>
            </a:extLst>
          </p:cNvPr>
          <p:cNvGrpSpPr/>
          <p:nvPr/>
        </p:nvGrpSpPr>
        <p:grpSpPr>
          <a:xfrm>
            <a:off x="9104802" y="3837812"/>
            <a:ext cx="1366765" cy="450232"/>
            <a:chOff x="8873545" y="3201502"/>
            <a:chExt cx="1366765" cy="450232"/>
          </a:xfrm>
        </p:grpSpPr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0C347C3C-44F2-4833-B77B-4B72E2A0D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873545" y="3201504"/>
              <a:ext cx="472133" cy="450230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99854B80-D14F-4038-B33C-C3F032F8F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773403" y="3201502"/>
              <a:ext cx="466907" cy="450231"/>
            </a:xfrm>
            <a:prstGeom prst="rect">
              <a:avLst/>
            </a:prstGeom>
          </p:spPr>
        </p:pic>
        <p:pic>
          <p:nvPicPr>
            <p:cNvPr id="39" name="Picture 2" descr="Immigrant Enfant Plat Conception Longue Ombre Icône De Couleur Bleue Les  Enfants Voyagent À Létranger Voyage Touristique Vacances Tourisme Voyageur  Avec Ballon Dair Porter Sur Sac À Main Et Valise Illustration De">
              <a:extLst>
                <a:ext uri="{FF2B5EF4-FFF2-40B4-BE49-F238E27FC236}">
                  <a16:creationId xmlns:a16="http://schemas.microsoft.com/office/drawing/2014/main" id="{0AA1EA96-4EAC-431C-935F-9F2A9ACAB4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45678" y="3201503"/>
              <a:ext cx="450230" cy="450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3" name="Image 42">
            <a:extLst>
              <a:ext uri="{FF2B5EF4-FFF2-40B4-BE49-F238E27FC236}">
                <a16:creationId xmlns:a16="http://schemas.microsoft.com/office/drawing/2014/main" id="{2377BF95-9C12-4D48-AEAD-C82D21F81E66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20433" y="3824327"/>
            <a:ext cx="444402" cy="466999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2C6B88E2-1AFB-4A1B-93F7-B0F0BE3D8D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54313" y="3953692"/>
            <a:ext cx="622328" cy="360511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09AE2B7C-09DB-49E2-BA7F-ED3F45E827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6641" y="3953692"/>
            <a:ext cx="557493" cy="360511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E6BA21EF-B31F-4AA0-AFF1-8C2253F74162}"/>
              </a:ext>
            </a:extLst>
          </p:cNvPr>
          <p:cNvSpPr/>
          <p:nvPr/>
        </p:nvSpPr>
        <p:spPr>
          <a:xfrm>
            <a:off x="198204" y="4583454"/>
            <a:ext cx="34139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dirty="0">
                <a:solidFill>
                  <a:srgbClr val="002060"/>
                </a:solidFill>
              </a:rPr>
              <a:t>Un enfant est considéré à la charge de l’usager pour calculer les prestations familiales (</a:t>
            </a:r>
            <a:r>
              <a:rPr lang="fr-FR" sz="1200" dirty="0" err="1">
                <a:solidFill>
                  <a:srgbClr val="002060"/>
                </a:solidFill>
              </a:rPr>
              <a:t>Af</a:t>
            </a:r>
            <a:r>
              <a:rPr lang="fr-FR" sz="1200" dirty="0">
                <a:solidFill>
                  <a:srgbClr val="002060"/>
                </a:solidFill>
              </a:rPr>
              <a:t>, Asf...), s’il est âgé de moins de 20 ans (ou 21 ans pour le Cf et les aides personnelles au logement) et qu’il exerce une activité professionnelle </a:t>
            </a:r>
            <a:r>
              <a:rPr lang="fr-FR" sz="1200" b="1" dirty="0">
                <a:solidFill>
                  <a:srgbClr val="002060"/>
                </a:solidFill>
              </a:rPr>
              <a:t>L’enfant n’est plus considéré à charge le mois même ou sa rémunération devient supérieure à 943,44 €* </a:t>
            </a:r>
            <a:r>
              <a:rPr lang="fr-FR" sz="1200" dirty="0">
                <a:solidFill>
                  <a:srgbClr val="002060"/>
                </a:solidFill>
              </a:rPr>
              <a:t>(soit 55% </a:t>
            </a:r>
            <a:r>
              <a:rPr lang="fr-FR" sz="1200">
                <a:solidFill>
                  <a:srgbClr val="002060"/>
                </a:solidFill>
              </a:rPr>
              <a:t>du SMIC </a:t>
            </a:r>
            <a:r>
              <a:rPr lang="fr-FR" sz="1200" dirty="0">
                <a:solidFill>
                  <a:srgbClr val="002060"/>
                </a:solidFill>
              </a:rPr>
              <a:t>brut – *montant au 1</a:t>
            </a:r>
            <a:r>
              <a:rPr lang="fr-FR" sz="1200" baseline="30000" dirty="0">
                <a:solidFill>
                  <a:srgbClr val="002060"/>
                </a:solidFill>
              </a:rPr>
              <a:t>er</a:t>
            </a:r>
            <a:r>
              <a:rPr lang="fr-FR" sz="1200" dirty="0">
                <a:solidFill>
                  <a:srgbClr val="002060"/>
                </a:solidFill>
              </a:rPr>
              <a:t> janvier 2020).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03DB9B0-D751-43F5-88E6-17DFF86D4D04}"/>
              </a:ext>
            </a:extLst>
          </p:cNvPr>
          <p:cNvSpPr/>
          <p:nvPr/>
        </p:nvSpPr>
        <p:spPr>
          <a:xfrm>
            <a:off x="3876852" y="4450487"/>
            <a:ext cx="35282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dirty="0">
                <a:solidFill>
                  <a:srgbClr val="002060"/>
                </a:solidFill>
              </a:rPr>
              <a:t>La condition de charge n'est plus remplie </a:t>
            </a:r>
            <a:r>
              <a:rPr lang="fr-FR" sz="1200" b="1" dirty="0">
                <a:solidFill>
                  <a:srgbClr val="002060"/>
                </a:solidFill>
              </a:rPr>
              <a:t>lorsque l'enfant devient allocataire </a:t>
            </a:r>
            <a:r>
              <a:rPr lang="fr-FR" sz="1200" dirty="0">
                <a:solidFill>
                  <a:srgbClr val="002060"/>
                </a:solidFill>
              </a:rPr>
              <a:t>et ce dès le mois d’ouverture du droit à une prestation familiale pour lui-même.</a:t>
            </a:r>
            <a:endParaRPr lang="fr-FR" sz="1200" b="1" dirty="0">
              <a:solidFill>
                <a:srgbClr val="002060"/>
              </a:solidFill>
            </a:endParaRPr>
          </a:p>
          <a:p>
            <a:endParaRPr lang="fr-FR" sz="1200" b="1" dirty="0">
              <a:solidFill>
                <a:srgbClr val="002060"/>
              </a:solidFill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0B419D9-6A45-44F8-B118-D7A011C3D78B}"/>
              </a:ext>
            </a:extLst>
          </p:cNvPr>
          <p:cNvSpPr/>
          <p:nvPr/>
        </p:nvSpPr>
        <p:spPr>
          <a:xfrm>
            <a:off x="3442709" y="1067263"/>
            <a:ext cx="8132949" cy="20327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200" b="1" dirty="0">
                <a:solidFill>
                  <a:srgbClr val="002060"/>
                </a:solidFill>
              </a:rPr>
              <a:t>Un enfant est considéré à charge </a:t>
            </a:r>
            <a:r>
              <a:rPr lang="fr-FR" sz="1200" dirty="0">
                <a:solidFill>
                  <a:srgbClr val="002060"/>
                </a:solidFill>
              </a:rPr>
              <a:t>de la personne qui assume, de façon permanente et effective, son entretien (nourriture, habillement, logement) et la responsabilité de son éducation ; il n’est pas nécessaire d’avoir un lien de parenté avec l’enfant.</a:t>
            </a:r>
            <a:br>
              <a:rPr lang="fr-FR" sz="1200" dirty="0">
                <a:solidFill>
                  <a:srgbClr val="002060"/>
                </a:solidFill>
              </a:rPr>
            </a:br>
            <a:r>
              <a:rPr lang="fr-FR" sz="1200" dirty="0">
                <a:solidFill>
                  <a:srgbClr val="002060"/>
                </a:solidFill>
              </a:rPr>
              <a:t>Sont appréciées également les conditions :</a:t>
            </a:r>
          </a:p>
          <a:p>
            <a:pPr marL="2914650" lvl="6" indent="-171450"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rgbClr val="002060"/>
                </a:solidFill>
              </a:rPr>
              <a:t>de nationalité</a:t>
            </a:r>
          </a:p>
          <a:p>
            <a:pPr marL="2914650" lvl="6" indent="-171450"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rgbClr val="002060"/>
                </a:solidFill>
              </a:rPr>
              <a:t>d’activité</a:t>
            </a:r>
          </a:p>
          <a:p>
            <a:pPr marL="2914650" lvl="6" indent="-171450"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rgbClr val="002060"/>
                </a:solidFill>
              </a:rPr>
              <a:t>d’âge </a:t>
            </a:r>
          </a:p>
          <a:p>
            <a:pPr algn="ctr"/>
            <a:r>
              <a:rPr lang="fr-FR" sz="1200" b="1" dirty="0">
                <a:solidFill>
                  <a:srgbClr val="002060"/>
                </a:solidFill>
              </a:rPr>
              <a:t>Le saviez-vous ? </a:t>
            </a:r>
            <a:r>
              <a:rPr lang="fr-FR" sz="1200" dirty="0">
                <a:solidFill>
                  <a:srgbClr val="002060"/>
                </a:solidFill>
              </a:rPr>
              <a:t>La limite d’âge pour considérer un enfant à charge dépend des prestations:</a:t>
            </a:r>
          </a:p>
          <a:p>
            <a:pPr marL="2914650" lvl="6" indent="-171450">
              <a:buFont typeface="Wingdings" panose="05000000000000000000" pitchFamily="2" charset="2"/>
              <a:buChar char="v"/>
            </a:pPr>
            <a:r>
              <a:rPr lang="fr-FR" sz="1200" dirty="0">
                <a:solidFill>
                  <a:srgbClr val="002060"/>
                </a:solidFill>
              </a:rPr>
              <a:t>Aide personnelle au logement et </a:t>
            </a:r>
            <a:r>
              <a:rPr lang="fr-FR" sz="1200">
                <a:solidFill>
                  <a:srgbClr val="002060"/>
                </a:solidFill>
              </a:rPr>
              <a:t>complément familial </a:t>
            </a:r>
            <a:r>
              <a:rPr lang="fr-FR" sz="1200" dirty="0">
                <a:solidFill>
                  <a:srgbClr val="002060"/>
                </a:solidFill>
              </a:rPr>
              <a:t>: 21 ans</a:t>
            </a:r>
          </a:p>
          <a:p>
            <a:pPr marL="2914650" lvl="6" indent="-171450">
              <a:buFont typeface="Wingdings" panose="05000000000000000000" pitchFamily="2" charset="2"/>
              <a:buChar char="v"/>
            </a:pPr>
            <a:r>
              <a:rPr lang="fr-FR" sz="1200" dirty="0">
                <a:solidFill>
                  <a:srgbClr val="002060"/>
                </a:solidFill>
              </a:rPr>
              <a:t>Rsa et </a:t>
            </a:r>
            <a:r>
              <a:rPr lang="fr-FR" sz="1200" dirty="0" err="1">
                <a:solidFill>
                  <a:srgbClr val="002060"/>
                </a:solidFill>
              </a:rPr>
              <a:t>Ppa</a:t>
            </a:r>
            <a:r>
              <a:rPr lang="fr-FR" sz="1200" dirty="0">
                <a:solidFill>
                  <a:srgbClr val="002060"/>
                </a:solidFill>
              </a:rPr>
              <a:t> : 25 ans </a:t>
            </a:r>
          </a:p>
          <a:p>
            <a:pPr marL="2914650" lvl="6" indent="-171450">
              <a:buFont typeface="Wingdings" panose="05000000000000000000" pitchFamily="2" charset="2"/>
              <a:buChar char="v"/>
            </a:pPr>
            <a:r>
              <a:rPr lang="fr-FR" sz="1200" dirty="0">
                <a:solidFill>
                  <a:srgbClr val="002060"/>
                </a:solidFill>
              </a:rPr>
              <a:t>Autres prestations : 20 ans</a:t>
            </a:r>
          </a:p>
        </p:txBody>
      </p:sp>
      <p:pic>
        <p:nvPicPr>
          <p:cNvPr id="1026" name="Picture 2" descr="Voyage aérien, surréservation et refus d'embarquement: vos recours |  CAA-Québec">
            <a:extLst>
              <a:ext uri="{FF2B5EF4-FFF2-40B4-BE49-F238E27FC236}">
                <a16:creationId xmlns:a16="http://schemas.microsoft.com/office/drawing/2014/main" id="{B4B98ED6-AEEE-4593-B037-0DCD8C93A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51128" y="5881792"/>
            <a:ext cx="332558" cy="33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236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66FB9CC-834F-4D7B-A7E8-7D5747E04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69" y="4839642"/>
            <a:ext cx="947738" cy="871538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342CF0D-72AA-4822-98A0-338344F82D7E}"/>
              </a:ext>
            </a:extLst>
          </p:cNvPr>
          <p:cNvSpPr/>
          <p:nvPr/>
        </p:nvSpPr>
        <p:spPr>
          <a:xfrm>
            <a:off x="0" y="2506"/>
            <a:ext cx="12192000" cy="6164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4" name="Image 1023">
            <a:extLst>
              <a:ext uri="{FF2B5EF4-FFF2-40B4-BE49-F238E27FC236}">
                <a16:creationId xmlns:a16="http://schemas.microsoft.com/office/drawing/2014/main" id="{44D976BF-C7EC-4BA3-8865-B667C30DD5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536781" flipH="1">
            <a:off x="6891048" y="4356422"/>
            <a:ext cx="418356" cy="405378"/>
          </a:xfrm>
          <a:prstGeom prst="rect">
            <a:avLst/>
          </a:prstGeom>
        </p:spPr>
      </p:pic>
      <p:pic>
        <p:nvPicPr>
          <p:cNvPr id="14" name="Picture 12" descr="Curio Junior : L'informatique - Je réussis">
            <a:extLst>
              <a:ext uri="{FF2B5EF4-FFF2-40B4-BE49-F238E27FC236}">
                <a16:creationId xmlns:a16="http://schemas.microsoft.com/office/drawing/2014/main" id="{0161C243-14BB-41A0-A777-FB21B422A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857" y="2543567"/>
            <a:ext cx="1322287" cy="94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6AF57E2-BA1A-4D62-A216-0AE03AF2777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79814" y="5036426"/>
            <a:ext cx="902229" cy="78410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8B78BE5-3875-4EFC-ABD7-5FD1B5C2E474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16050" y="5036425"/>
            <a:ext cx="392274" cy="78410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0AA5669-CAA9-4E22-8A74-F45D21F2B78D}"/>
              </a:ext>
            </a:extLst>
          </p:cNvPr>
          <p:cNvSpPr/>
          <p:nvPr/>
        </p:nvSpPr>
        <p:spPr>
          <a:xfrm>
            <a:off x="7275403" y="4559111"/>
            <a:ext cx="4655166" cy="1292662"/>
          </a:xfrm>
          <a:prstGeom prst="rect">
            <a:avLst/>
          </a:prstGeom>
          <a:solidFill>
            <a:srgbClr val="CE3A48"/>
          </a:solidFill>
        </p:spPr>
        <p:txBody>
          <a:bodyPr wrap="square">
            <a:spAutoFit/>
          </a:bodyPr>
          <a:lstStyle/>
          <a:p>
            <a:pPr algn="just"/>
            <a:r>
              <a:rPr lang="fr-FR" sz="1400" b="1" dirty="0">
                <a:solidFill>
                  <a:schemeClr val="bg1"/>
                </a:solidFill>
              </a:rPr>
              <a:t>LES RISQUES ENCOURUS </a:t>
            </a:r>
          </a:p>
          <a:p>
            <a:pPr algn="just"/>
            <a:r>
              <a:rPr lang="fr-FR" sz="1200" dirty="0">
                <a:solidFill>
                  <a:schemeClr val="bg1"/>
                </a:solidFill>
              </a:rPr>
              <a:t>Si l’usager ne déclare pas le départ, l’activité ou les revenus de son enfant, le calcul des droits sera faux et il risque de devoir rembourser une partie des aides reçues,</a:t>
            </a:r>
          </a:p>
          <a:p>
            <a:pPr algn="just"/>
            <a:r>
              <a:rPr lang="fr-FR" sz="1400" b="1" dirty="0">
                <a:solidFill>
                  <a:schemeClr val="bg1"/>
                </a:solidFill>
              </a:rPr>
              <a:t>Attention ! Plus l’usager tarde à déclarer,  plus la somme à rembourser peut être importante.</a:t>
            </a:r>
            <a:endParaRPr lang="fr-FR" sz="900" b="1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AF3CFC9-44AA-42EB-8F32-D53721BB2BB3}"/>
              </a:ext>
            </a:extLst>
          </p:cNvPr>
          <p:cNvSpPr/>
          <p:nvPr/>
        </p:nvSpPr>
        <p:spPr>
          <a:xfrm>
            <a:off x="814417" y="278201"/>
            <a:ext cx="10764000" cy="523220"/>
          </a:xfrm>
          <a:prstGeom prst="rect">
            <a:avLst/>
          </a:prstGeom>
          <a:solidFill>
            <a:srgbClr val="76B531"/>
          </a:solidFill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</a:rPr>
              <a:t>Les bons réflexes du partenaire pour que l’usager évite les erreurs !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1428E29-8222-4BA2-A101-27E2B5CE8F9C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43349" y="3753422"/>
            <a:ext cx="1905165" cy="2743438"/>
          </a:xfrm>
          <a:prstGeom prst="rect">
            <a:avLst/>
          </a:prstGeom>
        </p:spPr>
      </p:pic>
      <p:sp>
        <p:nvSpPr>
          <p:cNvPr id="3" name="Bulle narrative : rectangle à coins arrondis 2">
            <a:extLst>
              <a:ext uri="{FF2B5EF4-FFF2-40B4-BE49-F238E27FC236}">
                <a16:creationId xmlns:a16="http://schemas.microsoft.com/office/drawing/2014/main" id="{61FBB7B6-60B3-4A32-94F2-824A7CF64134}"/>
              </a:ext>
            </a:extLst>
          </p:cNvPr>
          <p:cNvSpPr/>
          <p:nvPr/>
        </p:nvSpPr>
        <p:spPr>
          <a:xfrm>
            <a:off x="3285906" y="3078574"/>
            <a:ext cx="1790303" cy="690906"/>
          </a:xfrm>
          <a:prstGeom prst="wedgeRoundRectCallout">
            <a:avLst>
              <a:gd name="adj1" fmla="val -60136"/>
              <a:gd name="adj2" fmla="val 98670"/>
              <a:gd name="adj3" fmla="val 1666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Je lui explique 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</a:rPr>
              <a:t>les </a:t>
            </a:r>
            <a:r>
              <a:rPr lang="fr-FR" sz="1400" b="1" dirty="0">
                <a:solidFill>
                  <a:schemeClr val="accent6">
                    <a:lumMod val="50000"/>
                  </a:schemeClr>
                </a:solidFill>
              </a:rPr>
              <a:t>avantages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6742E849-C5D9-441F-8DA3-3B0A365E573E}"/>
              </a:ext>
            </a:extLst>
          </p:cNvPr>
          <p:cNvSpPr/>
          <p:nvPr/>
        </p:nvSpPr>
        <p:spPr>
          <a:xfrm>
            <a:off x="3730116" y="4243254"/>
            <a:ext cx="1421032" cy="763336"/>
          </a:xfrm>
          <a:prstGeom prst="wedgeRoundRectCallout">
            <a:avLst>
              <a:gd name="adj1" fmla="val -94495"/>
              <a:gd name="adj2" fmla="val -44842"/>
              <a:gd name="adj3" fmla="val 1666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Je lui explique </a:t>
            </a:r>
          </a:p>
          <a:p>
            <a:pPr algn="ctr"/>
            <a:r>
              <a:rPr lang="fr-FR" sz="1400" b="1" dirty="0">
                <a:solidFill>
                  <a:srgbClr val="CE3A48"/>
                </a:solidFill>
              </a:rPr>
              <a:t>les risques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F32F5DDF-E343-4DE5-B688-88400CE059F6}"/>
              </a:ext>
            </a:extLst>
          </p:cNvPr>
          <p:cNvSpPr/>
          <p:nvPr/>
        </p:nvSpPr>
        <p:spPr>
          <a:xfrm>
            <a:off x="307636" y="2320020"/>
            <a:ext cx="2990325" cy="823368"/>
          </a:xfrm>
          <a:prstGeom prst="wedgeRoundRectCallout">
            <a:avLst>
              <a:gd name="adj1" fmla="val 26471"/>
              <a:gd name="adj2" fmla="val 119279"/>
              <a:gd name="adj3" fmla="val 1666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Je </a:t>
            </a:r>
            <a:r>
              <a:rPr lang="fr-FR" sz="1400" b="1" dirty="0">
                <a:solidFill>
                  <a:schemeClr val="bg1"/>
                </a:solidFill>
              </a:rPr>
              <a:t>l’oriente</a:t>
            </a:r>
            <a:r>
              <a:rPr lang="fr-FR" sz="1400" dirty="0">
                <a:solidFill>
                  <a:schemeClr val="bg1"/>
                </a:solidFill>
              </a:rPr>
              <a:t> vers  le Caf.fr ou l’appli mobile pour déclarer un changement de situation</a:t>
            </a:r>
          </a:p>
        </p:txBody>
      </p:sp>
      <p:sp>
        <p:nvSpPr>
          <p:cNvPr id="21" name="Bulle narrative : rectangle à coins arrondis 20">
            <a:extLst>
              <a:ext uri="{FF2B5EF4-FFF2-40B4-BE49-F238E27FC236}">
                <a16:creationId xmlns:a16="http://schemas.microsoft.com/office/drawing/2014/main" id="{56BDB756-5079-4687-A145-DB5278A56225}"/>
              </a:ext>
            </a:extLst>
          </p:cNvPr>
          <p:cNvSpPr/>
          <p:nvPr/>
        </p:nvSpPr>
        <p:spPr>
          <a:xfrm>
            <a:off x="287955" y="3391730"/>
            <a:ext cx="1896688" cy="823368"/>
          </a:xfrm>
          <a:prstGeom prst="wedgeRoundRectCallout">
            <a:avLst>
              <a:gd name="adj1" fmla="val 47392"/>
              <a:gd name="adj2" fmla="val 79583"/>
              <a:gd name="adj3" fmla="val 1666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Je lui </a:t>
            </a:r>
            <a:r>
              <a:rPr lang="fr-FR" sz="1400" b="1" dirty="0">
                <a:solidFill>
                  <a:schemeClr val="bg1"/>
                </a:solidFill>
              </a:rPr>
              <a:t>rappelle</a:t>
            </a:r>
            <a:r>
              <a:rPr lang="fr-FR" sz="1400" dirty="0">
                <a:solidFill>
                  <a:schemeClr val="bg1"/>
                </a:solidFill>
              </a:rPr>
              <a:t> ses obligations déclaratives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DA0F4480-B982-4324-9364-7121F439304C}"/>
              </a:ext>
            </a:extLst>
          </p:cNvPr>
          <p:cNvSpPr/>
          <p:nvPr/>
        </p:nvSpPr>
        <p:spPr>
          <a:xfrm>
            <a:off x="1483112" y="909134"/>
            <a:ext cx="5204264" cy="539630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2000" b="1" dirty="0">
                <a:solidFill>
                  <a:srgbClr val="002060"/>
                </a:solidFill>
              </a:rPr>
              <a:t>La vie de l’usager évolue, sa déclaration aussi !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7FCA399-8AA3-4773-BBD0-07F3EF28A319}"/>
              </a:ext>
            </a:extLst>
          </p:cNvPr>
          <p:cNvSpPr/>
          <p:nvPr/>
        </p:nvSpPr>
        <p:spPr>
          <a:xfrm>
            <a:off x="1561863" y="1213823"/>
            <a:ext cx="10368706" cy="615553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Pour déclarer, l’usager doit adopter </a:t>
            </a:r>
            <a:r>
              <a:rPr lang="fr-FR" sz="1400" b="1" dirty="0">
                <a:solidFill>
                  <a:srgbClr val="002060"/>
                </a:solidFill>
              </a:rPr>
              <a:t>le bon réflexe </a:t>
            </a:r>
            <a:r>
              <a:rPr lang="fr-FR" sz="1400" dirty="0">
                <a:solidFill>
                  <a:srgbClr val="002060"/>
                </a:solidFill>
              </a:rPr>
              <a:t>: caf.fr ou l’appli Caf - Mon Compte ! Il peut mettre à jour ses informations </a:t>
            </a:r>
            <a:r>
              <a:rPr lang="fr-FR" sz="1400" b="1" dirty="0">
                <a:solidFill>
                  <a:srgbClr val="002060"/>
                </a:solidFill>
              </a:rPr>
              <a:t>24h/24, 7j/7</a:t>
            </a:r>
            <a:r>
              <a:rPr lang="fr-FR" sz="1400" dirty="0">
                <a:solidFill>
                  <a:srgbClr val="002060"/>
                </a:solidFill>
              </a:rPr>
              <a:t>.</a:t>
            </a:r>
          </a:p>
          <a:p>
            <a:r>
              <a:rPr lang="fr-FR" sz="2000" b="1" dirty="0">
                <a:solidFill>
                  <a:srgbClr val="002060"/>
                </a:solidFill>
              </a:rPr>
              <a:t>Une déclaration juste et des droits justes.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62047BAD-DDA8-4E57-8E81-31DEE8B4F4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854579" flipH="1">
            <a:off x="6916452" y="1768523"/>
            <a:ext cx="430302" cy="44372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0F1DC02-9F88-43E2-9FC4-E039F53AE2D2}"/>
              </a:ext>
            </a:extLst>
          </p:cNvPr>
          <p:cNvSpPr/>
          <p:nvPr/>
        </p:nvSpPr>
        <p:spPr>
          <a:xfrm>
            <a:off x="7290790" y="1882333"/>
            <a:ext cx="4624393" cy="1846659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accent6">
                    <a:lumMod val="50000"/>
                  </a:schemeClr>
                </a:solidFill>
              </a:rPr>
              <a:t>LES AVANTAGES POTENTIELS </a:t>
            </a:r>
          </a:p>
          <a:p>
            <a:r>
              <a:rPr lang="fr-FR" sz="1200" dirty="0">
                <a:solidFill>
                  <a:schemeClr val="bg1"/>
                </a:solidFill>
              </a:rPr>
              <a:t>L’usager doit déclarer immédiatement sur Caf.fr :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chemeClr val="bg1"/>
                </a:solidFill>
              </a:rPr>
              <a:t>Le changement de situation de son enfant (étudiant, apprentis, salarié, au chômage...),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chemeClr val="bg1"/>
                </a:solidFill>
              </a:rPr>
              <a:t>Les revenus nets perçus par son enfant (sur le mois de versement),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chemeClr val="bg1"/>
                </a:solidFill>
              </a:rPr>
              <a:t>La date de son départ du foyer,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dirty="0">
                <a:solidFill>
                  <a:schemeClr val="bg1"/>
                </a:solidFill>
              </a:rPr>
              <a:t>Le changement de résidence principale ou de rattachement ,</a:t>
            </a:r>
          </a:p>
          <a:p>
            <a:r>
              <a:rPr lang="fr-FR" sz="1400" b="1" dirty="0">
                <a:solidFill>
                  <a:schemeClr val="bg1"/>
                </a:solidFill>
              </a:rPr>
              <a:t>Ses droits seront recalculés automatiquement, et il n’aura rien </a:t>
            </a:r>
            <a:r>
              <a:rPr lang="fr-FR" sz="1400" b="1">
                <a:solidFill>
                  <a:schemeClr val="bg1"/>
                </a:solidFill>
              </a:rPr>
              <a:t>à rembourser.</a:t>
            </a:r>
            <a:endParaRPr lang="fr-FR" sz="1400" b="1" dirty="0">
              <a:solidFill>
                <a:schemeClr val="bg1"/>
              </a:solidFill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BB09A016-59A6-4B38-AF9E-FF5A3750F0D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74" y="1049791"/>
            <a:ext cx="1416607" cy="66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430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AB9E23CEE8934CBB4FE61BA098B8BC" ma:contentTypeVersion="12" ma:contentTypeDescription="Crée un document." ma:contentTypeScope="" ma:versionID="cd6b5ac686dc1b618f8c59a766ee8592">
  <xsd:schema xmlns:xsd="http://www.w3.org/2001/XMLSchema" xmlns:xs="http://www.w3.org/2001/XMLSchema" xmlns:p="http://schemas.microsoft.com/office/2006/metadata/properties" xmlns:ns3="fd99c2dd-5f0d-4aba-8fac-d432369127ad" xmlns:ns4="407e3a9e-76ac-4ae7-93fa-70c36bdf01b4" targetNamespace="http://schemas.microsoft.com/office/2006/metadata/properties" ma:root="true" ma:fieldsID="a38ec0904d3d0a7d8d68134b166dca51" ns3:_="" ns4:_="">
    <xsd:import namespace="fd99c2dd-5f0d-4aba-8fac-d432369127ad"/>
    <xsd:import namespace="407e3a9e-76ac-4ae7-93fa-70c36bdf01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99c2dd-5f0d-4aba-8fac-d432369127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e3a9e-76ac-4ae7-93fa-70c36bdf01b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4B0069-CC1F-421D-9862-3ADB6B66A2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99c2dd-5f0d-4aba-8fac-d432369127ad"/>
    <ds:schemaRef ds:uri="407e3a9e-76ac-4ae7-93fa-70c36bdf01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766EB1-D358-45EC-8035-57EA4AC005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7D18D3-BE6F-44D9-8866-EB7D7D8B9764}">
  <ds:schemaRefs>
    <ds:schemaRef ds:uri="407e3a9e-76ac-4ae7-93fa-70c36bdf01b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fd99c2dd-5f0d-4aba-8fac-d432369127a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1219</TotalTime>
  <Words>448</Words>
  <Application>Microsoft Office PowerPoint</Application>
  <PresentationFormat>Grand écran</PresentationFormat>
  <Paragraphs>43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Audrey LARRAGA 920</dc:creator>
  <cp:lastModifiedBy>Audrey LARRAGA 920</cp:lastModifiedBy>
  <cp:revision>41</cp:revision>
  <dcterms:created xsi:type="dcterms:W3CDTF">2020-10-08T09:28:48Z</dcterms:created>
  <dcterms:modified xsi:type="dcterms:W3CDTF">2020-10-26T12:26:09Z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0x0101003AAB9E23CEE8934CBB4FE61BA098B8BC</vt:lpwstr>
  </property>
</Properties>
</file>